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269" r:id="rId3"/>
    <p:sldId id="1238" r:id="rId4"/>
    <p:sldId id="1244" r:id="rId5"/>
    <p:sldId id="1249" r:id="rId6"/>
    <p:sldId id="1251" r:id="rId7"/>
    <p:sldId id="1252" r:id="rId8"/>
    <p:sldId id="1253" r:id="rId9"/>
    <p:sldId id="1271" r:id="rId10"/>
    <p:sldId id="1254" r:id="rId11"/>
    <p:sldId id="1256" r:id="rId12"/>
    <p:sldId id="1257" r:id="rId13"/>
    <p:sldId id="1260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1DE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655046" y="-27384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高中语文 必修 下册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单元   文学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阅读与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写作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2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52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200" dirty="0" smtClean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雷雨</a:t>
            </a:r>
            <a:r>
              <a:rPr lang="zh-CN" altLang="en-US" sz="5200" dirty="0" smtClean="0">
                <a:solidFill>
                  <a:schemeClr val="tx1"/>
                </a:solidFill>
                <a:latin typeface="+mj-ea"/>
                <a:ea typeface="+mj-ea"/>
                <a:cs typeface="微软雅黑" panose="020B0503020204020204" pitchFamily="34" charset="-122"/>
              </a:rPr>
              <a:t>（</a:t>
            </a:r>
            <a:r>
              <a:rPr lang="zh-CN" altLang="en-US" sz="5200" dirty="0" smtClean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节选</a:t>
            </a:r>
            <a:r>
              <a:rPr lang="zh-CN" altLang="en-US" sz="5200" dirty="0">
                <a:solidFill>
                  <a:schemeClr val="tx1"/>
                </a:solidFill>
                <a:latin typeface="+mj-ea"/>
                <a:ea typeface="+mj-ea"/>
                <a:cs typeface="微软雅黑" panose="020B0503020204020204" pitchFamily="34" charset="-122"/>
              </a:rPr>
              <a:t>）</a:t>
            </a:r>
            <a:endParaRPr lang="zh-CN" altLang="en-US" sz="5400" dirty="0">
              <a:solidFill>
                <a:schemeClr val="tx1"/>
              </a:solidFill>
              <a:latin typeface="+mj-ea"/>
              <a:ea typeface="+mj-ea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2589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曹禺的名言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）一时强弱在于力，千秋胜负在于理。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）一个真正的人，应该为人民用尽自己的才智、专长和精力，再离开人间。不然，他总会感到遗憾，浪费了有限的生命。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）太阳升起来了，黑暗留在后面。但是太阳不是我们的，我们要睡了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125" y="836712"/>
            <a:ext cx="4016160" cy="6075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628800"/>
            <a:ext cx="1812941" cy="38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9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）我们活着就是这么一大段又凄凉又甜蜜的日子啊！叫你想想忍不住要哭，想想又忍不住要笑啊！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）常相知，才能不相疑；不相疑，才能常相知。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）那时天边上只淡淡地浮着两三片白云，我们坐在船头，望着前面，前面就是我们的世界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28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曹禺为戏成痴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在曹禺人生最后的阶段，他前后在北京医院住了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年，在此期间，他始终没有离开过戏剧创作。他手边一直有好几个本子，其中有活页本、小笔记本、学生用的横格本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边的内容丰富繁杂，有他的日记，有人物的对话，有写出的诗，更多的是他想写的剧本提纲等。那段时间，曹禺的枕头边上常常放着《托尔斯泰评传》之类的书。他看起来很是认真，很有兴致。有一次，他看着看着突然一撒手，大声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我就是惭愧啊，你不知道我有多惭愧！我要写出一个大东西才死，不然我不甘。我越拜读托尔斯泰越难受。你知道吗？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这也许就是他永远的遗憾吧。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2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侍萍的尊严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十年来侍萍忍辱负重，带着孩子四处求生，改嫁、劳作填满了她生活的边边角角。三十年如一日，贫困成为她最忠实的伴侣。面对周朴园开出的支票，侍萍没有接纳，而是满含悲愤地撕掉。鲁侍萍，这个封建社会受压迫的妇女，虽然贫穷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没有地位，却始终没有向虚伪的男人和钱财屈服，她表现出刚强与自尊的高贵人性。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尊重自己，尊重别人，保持尊严，对自己的行为负责。有时，尊严比生命更重要。如果用钱去驱使侍萍这样的人，对他们而言无疑是奇耻大辱。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钱不是万能的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尊严无价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忍辱与尊严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2083195" cy="47406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88" y="1468295"/>
            <a:ext cx="1018640" cy="44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2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056" y="5506992"/>
            <a:ext cx="1372669" cy="4320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292" y="4978221"/>
            <a:ext cx="1043394" cy="4320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292" y="4481961"/>
            <a:ext cx="1043394" cy="4320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如梦初醒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醍醐灌顶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如梦初醒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：好像刚从梦中醒过来，形容刚刚从糊涂、错误的境地中觉醒过来。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醍醐灌顶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：比喻灌输智慧，使人彻底醒悟。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醒悟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如梦初醒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是自己主动觉醒，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醍醐灌顶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是使别人醒悟。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那件事后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他才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如梦初醒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认识到自己的错误。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张老师的一番话如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醍醐灌顶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他听完决定再也不与不三不四的人交往了。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4647" y="764704"/>
            <a:ext cx="5101118" cy="595427"/>
          </a:xfrm>
          <a:prstGeom prst="rect">
            <a:avLst/>
          </a:prstGeom>
        </p:spPr>
      </p:pic>
      <p:pic>
        <p:nvPicPr>
          <p:cNvPr id="4" name="21XBS1.eps" descr="id:214749119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1730347"/>
            <a:ext cx="1845920" cy="34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79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390023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《雷雨》写于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年。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剧本所反映的时代，正是中国社会急剧变动的时期。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帝国主义侵略下，中国社会加速了半封建半殖民地化的过程。地主兼官僚资产阶级代表着中国最落后、最反动的生产关系，人民革命的浪潮前赴后继，无产阶级日益发展、壮大，最终成为独立的政治力量登上历史舞台。但是，无产阶级还处在幼年时期，广大的劳动人民依然在压迫下呻吟，暂时处在不可摆脱的悲剧命运之中。这个时代的低气压虽然是郁闷的，但却呼唤、预示着雷雨的到来。曹禺以其对时代的敏锐感受，把他的感受结晶转化为深刻的哲理，由此展现时代的精神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相关链接.eps" descr="id:2147489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967193" cy="37947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06574" y="1484784"/>
            <a:ext cx="1459865" cy="461665"/>
            <a:chOff x="5365274" y="3198168"/>
            <a:chExt cx="1459865" cy="461665"/>
          </a:xfrm>
        </p:grpSpPr>
        <p:pic>
          <p:nvPicPr>
            <p:cNvPr id="5" name="BS23A.eps" descr="id:214748976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90023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话　　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话剧是一种以说白（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包括对白、独白等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）和动作为主要表现手段的戏剧，人物性格的刻画、故事情节的发展主要靠对话来实现。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因此，对话必须是规范化的文学语言，要通俗易懂，便于观众接受，适于反映现实生活。五四运动以后，欧洲戏剧传入中国，中国现代话剧兴起，当时被称为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文明戏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爱美剧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1928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年洪深提议定名为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话剧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。曹禺的《雷雨》、郭沫若的《屈原》、老舍的《茶馆》等剧作在我国话剧发展史上具有里程碑的意义。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980728"/>
            <a:ext cx="1459865" cy="461665"/>
            <a:chOff x="5365274" y="3198168"/>
            <a:chExt cx="1459865" cy="461665"/>
          </a:xfrm>
        </p:grpSpPr>
        <p:pic>
          <p:nvPicPr>
            <p:cNvPr id="4" name="BS23A.eps" descr="id:214748976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2863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49558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000" b="1" dirty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文学类文本阅读之探究文章</a:t>
            </a:r>
            <a:r>
              <a:rPr lang="zh-CN" altLang="zh-CN" sz="2000" b="1" dirty="0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标题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844" y="764704"/>
            <a:ext cx="6122725" cy="8012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060848"/>
            <a:ext cx="1924164" cy="409718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184049"/>
              </p:ext>
            </p:extLst>
          </p:nvPr>
        </p:nvGraphicFramePr>
        <p:xfrm>
          <a:off x="360855" y="2564904"/>
          <a:ext cx="11468704" cy="3349686"/>
        </p:xfrm>
        <a:graphic>
          <a:graphicData uri="http://schemas.openxmlformats.org/drawingml/2006/table">
            <a:tbl>
              <a:tblPr firstRow="1" firstCol="1" bandRow="1"/>
              <a:tblGrid>
                <a:gridCol w="1220271">
                  <a:extLst>
                    <a:ext uri="{9D8B030D-6E8A-4147-A177-3AD203B41FA5}">
                      <a16:colId xmlns:a16="http://schemas.microsoft.com/office/drawing/2014/main" val="2834753778"/>
                    </a:ext>
                  </a:extLst>
                </a:gridCol>
                <a:gridCol w="10248433">
                  <a:extLst>
                    <a:ext uri="{9D8B030D-6E8A-4147-A177-3AD203B41FA5}">
                      <a16:colId xmlns:a16="http://schemas.microsoft.com/office/drawing/2014/main" val="550972784"/>
                    </a:ext>
                  </a:extLst>
                </a:gridCol>
              </a:tblGrid>
              <a:tr h="6295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思维发展与提升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审美鉴赏与创造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3145237"/>
                  </a:ext>
                </a:extLst>
              </a:tr>
              <a:tr h="157398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标题含义一般要从表层含义和深层含义两个方面来分析。表层含义即标题的字面含义；深层含义即引申义、比喻义、象征义。如果标题运用了比喻的修辞手法，文章往往是围绕标题的字面含义来展开叙述的，应该联系文章的具体内容，弄清比喻义，这样才能领悟标题的深层含义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6602350"/>
                  </a:ext>
                </a:extLst>
              </a:tr>
              <a:tr h="94438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常见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设问方式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文章以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“××”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为标题，寓意何在？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文章标题能不能换成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“××”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，为什么？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文章的标题具有多重意蕴，请结合全文加以分析。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1483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61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9005"/>
            <a:ext cx="11485848" cy="390023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解答标题含义探究题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四步骤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理解标题的本义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标题的本义一般是指其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字典义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，在此基础上，再考虑它的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引申义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明确标题的语境义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标题除了有表层含义外，还有更为深层的语境义，即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比喻义或象征义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。要明确标题的语境义必须找到关键句，即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文中能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概括本段文字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透漏作者情感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体现文本主题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的句子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892" y="1163059"/>
            <a:ext cx="2106914" cy="48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86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346237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探究标题的中心义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标题的比喻义和象征义是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文本要揭示的中心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。学生在答题前若能确定作者的写作意图，也就能更加明确地把握标题的中心义。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提炼整合答案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从标题在文中的语境义、中心义中提炼答案，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用文章中的点题句、中心句、主旨句和结论句答题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，往往会收到事半功倍的效果。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18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3033"/>
            <a:ext cx="11485848" cy="5632311"/>
          </a:xfrm>
        </p:spPr>
        <p:txBody>
          <a:bodyPr/>
          <a:lstStyle/>
          <a:p>
            <a:pPr indent="537845"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解答标题作用探究题</a:t>
            </a:r>
            <a:r>
              <a:rPr lang="en-US" altLang="zh-CN" b="1" dirty="0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三角度</a:t>
            </a:r>
            <a:r>
              <a:rPr lang="en-US" altLang="zh-CN" b="1" dirty="0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1435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143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环境角度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143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交代时间、地点等；创设故事背景；渲染（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营造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）环境氛围；暗含悲剧（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）结局。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143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情节角度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143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设置悬念；贯串始终，是文章的线索；推动（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暗示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）情节发展；衔接照应；概括故事的主要情节；作为小说情节展开的核心。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143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形象角度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143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突出人物的形象或性格。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47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970318"/>
          </a:xfrm>
        </p:spPr>
        <p:txBody>
          <a:bodyPr/>
          <a:lstStyle/>
          <a:p>
            <a:pPr indent="5143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主题角度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14350" algn="dist" hangingPunct="0">
              <a:spcAft>
                <a:spcPts val="0"/>
              </a:spcAft>
            </a:pP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寄托（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）情感，突出（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揭示、揭露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）主题；对主题的表现起到画龙点睛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14350" hangingPunct="0">
              <a:spcAft>
                <a:spcPts val="0"/>
              </a:spcAft>
            </a:pP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作用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1435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手法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143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自身的表达特点的角度：运用双关、比喻、象征、反语、反衬、反问、引用（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）等手法。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1435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效果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引发读者思考；吸引读者的阅读兴趣。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08518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1435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文学类阅读拓展提优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P29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5229200"/>
            <a:ext cx="2282288" cy="37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25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1144</Words>
  <Application>Microsoft Office PowerPoint</Application>
  <PresentationFormat>自定义</PresentationFormat>
  <Paragraphs>64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方正清刻本悦宋简体</vt:lpstr>
      <vt:lpstr>黑体</vt:lpstr>
      <vt:lpstr>楷体</vt:lpstr>
      <vt:lpstr>思源黑体 CN Light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586</cp:revision>
  <dcterms:created xsi:type="dcterms:W3CDTF">2020-11-06T05:24:00Z</dcterms:created>
  <dcterms:modified xsi:type="dcterms:W3CDTF">2025-10-30T10:47:42Z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